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8" r:id="rId2"/>
    <p:sldId id="257" r:id="rId3"/>
    <p:sldId id="258" r:id="rId4"/>
    <p:sldId id="259" r:id="rId5"/>
    <p:sldId id="260" r:id="rId6"/>
    <p:sldId id="274" r:id="rId7"/>
    <p:sldId id="275" r:id="rId8"/>
    <p:sldId id="261" r:id="rId9"/>
    <p:sldId id="263" r:id="rId10"/>
    <p:sldId id="276" r:id="rId11"/>
    <p:sldId id="277" r:id="rId12"/>
    <p:sldId id="264" r:id="rId13"/>
    <p:sldId id="278" r:id="rId14"/>
    <p:sldId id="265" r:id="rId15"/>
    <p:sldId id="279" r:id="rId16"/>
    <p:sldId id="280" r:id="rId17"/>
    <p:sldId id="281" r:id="rId18"/>
    <p:sldId id="266" r:id="rId19"/>
    <p:sldId id="284" r:id="rId20"/>
    <p:sldId id="267" r:id="rId21"/>
    <p:sldId id="282" r:id="rId22"/>
    <p:sldId id="268" r:id="rId23"/>
    <p:sldId id="269" r:id="rId24"/>
    <p:sldId id="270" r:id="rId25"/>
    <p:sldId id="283" r:id="rId26"/>
    <p:sldId id="271" r:id="rId27"/>
    <p:sldId id="272" r:id="rId28"/>
    <p:sldId id="273" r:id="rId29"/>
    <p:sldId id="285" r:id="rId30"/>
    <p:sldId id="28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9F52A-7F9F-4D10-9773-9BE37D3D094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D39F52A-7F9F-4D10-9773-9BE37D3D094D}" type="datetimeFigureOut">
              <a:rPr lang="ru-RU" smtClean="0"/>
              <a:pPr/>
              <a:t>29.04.2019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F638DF1-9913-4391-B901-DD4161DC914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685800" y="357188"/>
            <a:ext cx="7772400" cy="150018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000" dirty="0" smtClean="0"/>
              <a:t>Муниципальное бюджетное учреждение</a:t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500063" y="1500188"/>
            <a:ext cx="7929562" cy="4424362"/>
          </a:xfrm>
        </p:spPr>
        <p:txBody>
          <a:bodyPr/>
          <a:lstStyle/>
          <a:p>
            <a:pPr algn="ctr">
              <a:defRPr/>
            </a:pPr>
            <a:r>
              <a:rPr lang="ru-RU" sz="3600" dirty="0" smtClean="0"/>
              <a:t>«Центр экстренной психологической помощи</a:t>
            </a:r>
          </a:p>
          <a:p>
            <a:pPr algn="ctr">
              <a:defRPr/>
            </a:pPr>
            <a:r>
              <a:rPr lang="ru-RU" sz="3600" dirty="0" smtClean="0"/>
              <a:t>«Молодежный телефон доверия»</a:t>
            </a:r>
            <a:br>
              <a:rPr lang="ru-RU" sz="3600" dirty="0" smtClean="0"/>
            </a:br>
            <a:endParaRPr lang="ru-RU" sz="3600" dirty="0" smtClean="0"/>
          </a:p>
          <a:p>
            <a:pPr algn="ctr">
              <a:defRPr/>
            </a:pPr>
            <a:r>
              <a:rPr lang="ru-RU" sz="3600" dirty="0" smtClean="0"/>
              <a:t>52-96-96 – русская линия</a:t>
            </a:r>
            <a:br>
              <a:rPr lang="ru-RU" sz="3600" dirty="0" smtClean="0"/>
            </a:br>
            <a:r>
              <a:rPr lang="ru-RU" sz="3600" dirty="0" smtClean="0"/>
              <a:t>52-55-52 – татарская линия</a:t>
            </a:r>
            <a:br>
              <a:rPr lang="ru-RU" sz="3600" dirty="0" smtClean="0"/>
            </a:br>
            <a:r>
              <a:rPr lang="ru-RU" sz="3600" dirty="0" smtClean="0"/>
              <a:t>8 800 2000 122 –детская линия</a:t>
            </a:r>
            <a:endParaRPr lang="ru-RU" sz="3600" dirty="0"/>
          </a:p>
        </p:txBody>
      </p:sp>
      <p:pic>
        <p:nvPicPr>
          <p:cNvPr id="1026" name="Picture 2" descr="C:\Users\User\Desktop\Документы МБУ ЦЭПП МТД\ДТД\2019 год\Информация для СОШ\Приложения\slide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8097" y="4429132"/>
            <a:ext cx="3655902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85786" y="1857364"/>
            <a:ext cx="8501090" cy="857256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Детский телефон доверия</a:t>
            </a:r>
            <a:r>
              <a:rPr lang="ru-RU" dirty="0" smtClean="0"/>
              <a:t> нужен для того, чтобы: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оказывать помощь в разрешении следующих трудностей: конфликты в семье и школе,  учебные и личные проблемы, и т.д.;</a:t>
            </a:r>
          </a:p>
          <a:p>
            <a:pPr lvl="0"/>
            <a:r>
              <a:rPr lang="ru-RU" dirty="0" smtClean="0"/>
              <a:t>поддерживать детей и родителей в разрешении внутрисемейных проблем;</a:t>
            </a:r>
          </a:p>
          <a:p>
            <a:pPr lvl="0"/>
            <a:r>
              <a:rPr lang="ru-RU" dirty="0" smtClean="0"/>
              <a:t>информировать людей о способах и средствах преодоления жизненных трудностей;</a:t>
            </a:r>
          </a:p>
          <a:p>
            <a:pPr lvl="0"/>
            <a:r>
              <a:rPr lang="ru-RU" dirty="0" smtClean="0"/>
              <a:t>помогать снижать внутреннее напряжение людей, развивать их способность понимать свое состояние и управлять им;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85926"/>
            <a:ext cx="8229600" cy="4389120"/>
          </a:xfrm>
        </p:spPr>
        <p:txBody>
          <a:bodyPr/>
          <a:lstStyle/>
          <a:p>
            <a:r>
              <a:rPr lang="ru-RU" b="1" i="1" dirty="0" smtClean="0"/>
              <a:t>Детский телефон доверия</a:t>
            </a:r>
            <a:r>
              <a:rPr lang="ru-RU" dirty="0" smtClean="0"/>
              <a:t>  дает возможность получить своевременную помощь в трудной ситуации.</a:t>
            </a:r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3467100"/>
            <a:ext cx="452437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10100"/>
            <a:ext cx="285750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4643446"/>
            <a:ext cx="3071802" cy="2214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4643447"/>
            <a:ext cx="3352800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428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Принципы работы Детского телефона доверия: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389120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b="1" dirty="0" smtClean="0"/>
              <a:t>Принцип конфиденциальности и анонимности,</a:t>
            </a:r>
          </a:p>
          <a:p>
            <a:pPr lvl="0">
              <a:buNone/>
            </a:pPr>
            <a:r>
              <a:rPr lang="ru-RU" b="1" dirty="0" smtClean="0"/>
              <a:t>    соблюдается тайна сообщения позвонившего, абонент </a:t>
            </a:r>
            <a:r>
              <a:rPr lang="ru-RU" b="1" dirty="0"/>
              <a:t>не обязан называть себя, сообщать свои личные данные; абонент может назваться любым именем или вообще не сообщать его, телефонный номер абонента не фиксируется; содержание беседы не записывается, и не передается другим людям;</a:t>
            </a:r>
            <a:endParaRPr lang="ru-RU" dirty="0"/>
          </a:p>
          <a:p>
            <a:pPr lvl="0"/>
            <a:r>
              <a:rPr lang="ru-RU" b="1" dirty="0" smtClean="0"/>
              <a:t>Принцип уважения, уважение </a:t>
            </a:r>
            <a:r>
              <a:rPr lang="ru-RU" b="1" dirty="0"/>
              <a:t>к каждому позвонившему как к личности;</a:t>
            </a:r>
            <a:endParaRPr lang="ru-RU" dirty="0"/>
          </a:p>
          <a:p>
            <a:pPr lvl="0"/>
            <a:r>
              <a:rPr lang="ru-RU" b="1" dirty="0" smtClean="0"/>
              <a:t>Принцип </a:t>
            </a:r>
            <a:r>
              <a:rPr lang="ru-RU" b="1" dirty="0" err="1" smtClean="0"/>
              <a:t>недирективности</a:t>
            </a:r>
            <a:r>
              <a:rPr lang="ru-RU" b="1" dirty="0" smtClean="0"/>
              <a:t>, </a:t>
            </a:r>
            <a:r>
              <a:rPr lang="ru-RU" b="1" dirty="0" err="1" smtClean="0"/>
              <a:t>отсутсвтие</a:t>
            </a:r>
            <a:r>
              <a:rPr lang="ru-RU" b="1" dirty="0" smtClean="0"/>
              <a:t> давления на собеседника в какой-либо форме, консультантом </a:t>
            </a:r>
            <a:r>
              <a:rPr lang="ru-RU" b="1" dirty="0"/>
              <a:t>является человек, который может помочь детям и взрослым решить их проблемы.</a:t>
            </a:r>
            <a:endParaRPr lang="ru-RU" dirty="0"/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688" y="3143248"/>
            <a:ext cx="8858312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По каким вопросам можно обратиться к специалисту Детского телефона доверия?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1416" y="4357694"/>
            <a:ext cx="3502583" cy="2500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18573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857232"/>
            <a:ext cx="8229600" cy="5324492"/>
          </a:xfrm>
        </p:spPr>
        <p:txBody>
          <a:bodyPr>
            <a:normAutofit/>
          </a:bodyPr>
          <a:lstStyle/>
          <a:p>
            <a:r>
              <a:rPr lang="ru-RU" dirty="0"/>
              <a:t>Когда </a:t>
            </a:r>
            <a:r>
              <a:rPr lang="ru-RU" dirty="0" smtClean="0"/>
              <a:t>больше не хочется никого видеть и ни с кем общаться.</a:t>
            </a:r>
            <a:endParaRPr lang="ru-RU" dirty="0"/>
          </a:p>
          <a:p>
            <a:pPr lvl="0"/>
            <a:r>
              <a:rPr lang="ru-RU" dirty="0"/>
              <a:t>Попал в безвыходную ситуацию.</a:t>
            </a:r>
          </a:p>
          <a:p>
            <a:pPr lvl="0"/>
            <a:r>
              <a:rPr lang="ru-RU" dirty="0"/>
              <a:t>Обидели в школе (на улице, дома).</a:t>
            </a:r>
          </a:p>
          <a:p>
            <a:pPr lvl="0"/>
            <a:r>
              <a:rPr lang="ru-RU" dirty="0"/>
              <a:t>Когда не знаешь, как вести себя  в тех или иных ситуациях.</a:t>
            </a:r>
          </a:p>
          <a:p>
            <a:pPr lvl="0"/>
            <a:r>
              <a:rPr lang="ru-RU" dirty="0"/>
              <a:t>Ссора с другом (подругой); как  быть дальше?</a:t>
            </a:r>
          </a:p>
          <a:p>
            <a:pPr lvl="0"/>
            <a:r>
              <a:rPr lang="ru-RU" dirty="0"/>
              <a:t>Произошел конфликт с кем-то из старших, и в связи с этим тревога не покидает тебя.</a:t>
            </a:r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967636"/>
            <a:ext cx="2833682" cy="1890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4786322"/>
            <a:ext cx="3357554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86323"/>
            <a:ext cx="2857500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857232"/>
            <a:ext cx="8229600" cy="4389120"/>
          </a:xfrm>
        </p:spPr>
        <p:txBody>
          <a:bodyPr/>
          <a:lstStyle/>
          <a:p>
            <a:pPr lvl="0"/>
            <a:r>
              <a:rPr lang="ru-RU" dirty="0" smtClean="0"/>
              <a:t>Родители не понимают, и ты не знаешь, как себя с ними вести и заслужить их уважение и понимание.</a:t>
            </a:r>
          </a:p>
          <a:p>
            <a:pPr lvl="0"/>
            <a:r>
              <a:rPr lang="ru-RU" dirty="0" smtClean="0"/>
              <a:t>В школе проблема с учителями.</a:t>
            </a:r>
          </a:p>
          <a:p>
            <a:pPr lvl="0"/>
            <a:r>
              <a:rPr lang="ru-RU" dirty="0" smtClean="0"/>
              <a:t>Очень нравится девочка или мальчик и ты не знаешь, как привлечь ее (его) внимание.</a:t>
            </a:r>
          </a:p>
          <a:p>
            <a:pPr lvl="0"/>
            <a:r>
              <a:rPr lang="ru-RU" dirty="0" smtClean="0"/>
              <a:t>Друг курит (употребляет алкоголь или наркотики); как помочь ему избавиться от этой зависимости? К кому обратиться за помощью?</a:t>
            </a:r>
          </a:p>
          <a:p>
            <a:pPr lvl="0"/>
            <a:r>
              <a:rPr lang="ru-RU" dirty="0" smtClean="0"/>
              <a:t>Какую профессию выбрать и кем стать в будущем?</a:t>
            </a:r>
          </a:p>
          <a:p>
            <a:endParaRPr lang="ru-RU" dirty="0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4786322"/>
            <a:ext cx="3000364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5250" y="3257550"/>
            <a:ext cx="52387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8574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 всем волнующим тебя вопросам можно обратиться к специалистам Детского телефона доверия.</a:t>
            </a:r>
            <a:endParaRPr lang="ru-RU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943347"/>
            <a:ext cx="3857620" cy="2914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1432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Что мешает тебе позвонить? </a:t>
            </a:r>
            <a:br>
              <a:rPr lang="ru-RU" b="1" dirty="0" smtClean="0"/>
            </a:br>
            <a:r>
              <a:rPr lang="ru-RU" b="1" dirty="0" smtClean="0"/>
              <a:t>На то бывают разные причины, рассмотрим некоторые из них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43050"/>
            <a:ext cx="9144000" cy="12858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/>
              <a:t> </a:t>
            </a:r>
            <a:r>
              <a:rPr lang="ru-RU" sz="3100" b="1" i="1" dirty="0" smtClean="0"/>
              <a:t>Нет четкого представления о профессии и работе психологов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86060" y="2000240"/>
            <a:ext cx="6257940" cy="5357826"/>
          </a:xfrm>
        </p:spPr>
        <p:txBody>
          <a:bodyPr>
            <a:normAutofit/>
          </a:bodyPr>
          <a:lstStyle/>
          <a:p>
            <a:r>
              <a:rPr lang="ru-RU" sz="2900" dirty="0"/>
              <a:t>    </a:t>
            </a:r>
            <a:r>
              <a:rPr lang="ru-RU" sz="2400" dirty="0"/>
              <a:t> Так кто же такой психолог, чем занимаются психологи и как они могут помочь?</a:t>
            </a:r>
          </a:p>
          <a:p>
            <a:r>
              <a:rPr lang="ru-RU" sz="2400" dirty="0"/>
              <a:t>     Психолог — это специалист, который помогает людям найти внутренние и внешние ресурсы, он может выслушать, понять, поддержать, помочь найти выход из трудной </a:t>
            </a:r>
            <a:r>
              <a:rPr lang="ru-RU" sz="2400" dirty="0" smtClean="0"/>
              <a:t>ситуации.</a:t>
            </a:r>
            <a:endParaRPr lang="ru-RU" sz="2400" dirty="0"/>
          </a:p>
          <a:p>
            <a:pPr>
              <a:buNone/>
            </a:pPr>
            <a:endParaRPr lang="ru-RU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3116"/>
            <a:ext cx="2857488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85794"/>
            <a:ext cx="6357982" cy="5786478"/>
          </a:xfrm>
        </p:spPr>
        <p:txBody>
          <a:bodyPr>
            <a:normAutofit fontScale="85000" lnSpcReduction="20000"/>
          </a:bodyPr>
          <a:lstStyle/>
          <a:p>
            <a:r>
              <a:rPr lang="ru-RU" sz="2800" dirty="0" smtClean="0"/>
              <a:t>Часто люди не видят разницы между психологией и психиатрией. А она есть, и очень значительная. Наука психиатрия занимается изучением различных душевных заболеваний – депрессия, тревога, неврозы и др. Психиатр – это доктор, который лечит заболевания медикаментами. </a:t>
            </a:r>
          </a:p>
          <a:p>
            <a:r>
              <a:rPr lang="ru-RU" sz="2800" dirty="0" smtClean="0"/>
              <a:t>     Главное отличие психологии от психиатрии заключается в том, что психиатрия имеет дело с различными нарушениями, отклонениями от нормальной работы психики и занимается их лечением, а психология помогает нормальному человеку со здоровой психикой определиться в различных проблемных житейских ситуациях, дает ответы на вопросы, как быть и что делать дальше.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1214422"/>
            <a:ext cx="2571736" cy="5357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33875"/>
            <a:ext cx="914400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43116"/>
            <a:ext cx="8229600" cy="42862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Телефон доверия. Для кого и зачем?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Большинство людей на свете испытали однажды душевную боль, тоску, обиду, безысходность, когда проблема кажется неразрешимой. В такие моменты просто не знаешь куда, к кому обратиться за помощью. Близкие люди иногда не понимают, у них нет времени выслушать или они просто далеко. Да и не с каждой проблемой пойдешь к маме или позвонишь подружке. Именно в таких случаях может поддержать «телефон доверия».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9472" y="2786058"/>
            <a:ext cx="3414528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1357298"/>
            <a:ext cx="9144000" cy="785818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/>
              <a:t>Не знаешь, по каким проблемам консультируют психологи Детского телефона доверия?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2"/>
            <a:ext cx="8229600" cy="506539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/>
              <a:t> </a:t>
            </a:r>
          </a:p>
          <a:p>
            <a:r>
              <a:rPr lang="ru-RU" dirty="0"/>
              <a:t>    </a:t>
            </a:r>
            <a:r>
              <a:rPr lang="ru-RU" sz="2800" dirty="0"/>
              <a:t> Существует достаточно много проблем, с которыми обращаются к психологу-консультанту по телефону. </a:t>
            </a:r>
          </a:p>
          <a:p>
            <a:r>
              <a:rPr lang="ru-RU" sz="2800" dirty="0"/>
              <a:t>     </a:t>
            </a:r>
            <a:r>
              <a:rPr lang="ru-RU" sz="2800" b="1" i="1" dirty="0">
                <a:solidFill>
                  <a:schemeClr val="tx2"/>
                </a:solidFill>
              </a:rPr>
              <a:t>Большинство из них изучает наука психология. Вот некоторые из них</a:t>
            </a:r>
            <a:r>
              <a:rPr lang="ru-RU" sz="2800" b="1" i="1" dirty="0" smtClean="0">
                <a:solidFill>
                  <a:schemeClr val="tx2"/>
                </a:solidFill>
              </a:rPr>
              <a:t>:</a:t>
            </a:r>
            <a:r>
              <a:rPr lang="ru-RU" sz="2800" b="1" i="1" dirty="0">
                <a:solidFill>
                  <a:schemeClr val="tx2"/>
                </a:solidFill>
              </a:rPr>
              <a:t> </a:t>
            </a:r>
          </a:p>
          <a:p>
            <a:pPr lvl="0"/>
            <a:r>
              <a:rPr lang="ru-RU" sz="2800" dirty="0"/>
              <a:t>взаимоотношения со сверстниками;</a:t>
            </a:r>
          </a:p>
          <a:p>
            <a:pPr lvl="0"/>
            <a:r>
              <a:rPr lang="ru-RU" sz="2800" dirty="0"/>
              <a:t>проблемы в отношениях детей и родителей;</a:t>
            </a:r>
          </a:p>
          <a:p>
            <a:pPr lvl="0"/>
            <a:r>
              <a:rPr lang="ru-RU" sz="2800" dirty="0"/>
              <a:t>детские страхи;</a:t>
            </a:r>
          </a:p>
          <a:p>
            <a:pPr lvl="0"/>
            <a:r>
              <a:rPr lang="ru-RU" sz="2800" dirty="0"/>
              <a:t>трудности в учебе;</a:t>
            </a:r>
          </a:p>
          <a:p>
            <a:pPr lvl="0"/>
            <a:r>
              <a:rPr lang="ru-RU" sz="2800" dirty="0"/>
              <a:t>процесс переживания травмы или потери;</a:t>
            </a:r>
          </a:p>
          <a:p>
            <a:pPr lvl="0"/>
            <a:r>
              <a:rPr lang="ru-RU" sz="2800" dirty="0"/>
              <a:t>проблемы зависимости от компьютерных игр, табака, алкоголя, наркотиков и др.;</a:t>
            </a:r>
          </a:p>
          <a:p>
            <a:pPr lvl="0"/>
            <a:r>
              <a:rPr lang="ru-RU" sz="2800" dirty="0"/>
              <a:t>нарушения прав ребенка (в том числе в случаях насилия);</a:t>
            </a:r>
          </a:p>
          <a:p>
            <a:pPr lvl="0"/>
            <a:r>
              <a:rPr lang="ru-RU" sz="2800" dirty="0"/>
              <a:t>конфликты с администрацией образовательных учреждений.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8605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b="1" dirty="0" smtClean="0"/>
              <a:t/>
            </a:r>
            <a:br>
              <a:rPr lang="ru-RU" sz="7200" b="1" dirty="0" smtClean="0"/>
            </a:br>
            <a:r>
              <a:rPr lang="ru-RU" sz="7200" dirty="0" smtClean="0"/>
              <a:t/>
            </a:r>
            <a:br>
              <a:rPr lang="ru-RU" sz="7200" dirty="0" smtClean="0"/>
            </a:br>
            <a:r>
              <a:rPr lang="ru-RU" sz="7200" b="1" dirty="0" smtClean="0"/>
              <a:t> Что мешает тебе позвонить? 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5214950"/>
            <a:ext cx="8858312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71448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1" dirty="0" smtClean="0"/>
              <a:t>Считаешь, что своими проблемами лучше делиться с друзьями?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70823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     	Конечно, хорошо, когда есть друзья, которые готовы выслушать и поддержать тебя в трудных ситуациях.</a:t>
            </a:r>
          </a:p>
          <a:p>
            <a:r>
              <a:rPr lang="ru-RU" dirty="0"/>
              <a:t>     Когда у тебя что-то болит, твои близкие готовы помочь тебе советом по поводу того, как снять боль. Тебе действительно могут помочь их рецепты, но все-таки лучше обратиться к врачу. В случае с личными проблемами близкие люди тоже могут помочь тебе советом,  но не всегда родители могут оказаться рядом. Тогда можно обратиться к психологу.</a:t>
            </a:r>
          </a:p>
          <a:p>
            <a:r>
              <a:rPr lang="ru-RU" dirty="0"/>
              <a:t>     Специалист-психолог поможет тебе разобраться в себе, и найти самый лучший вариант решения проблемы.</a:t>
            </a:r>
          </a:p>
          <a:p>
            <a:r>
              <a:rPr lang="ru-RU" dirty="0"/>
              <a:t>     Есть такие личные переживания, которыми не хотелось бы делиться с родными или друзьями по той или иной причине. Например, ты не всегда станешь обсуждать  свои семейные проблемы с друзьями. Но это тебя беспокоит, и заставляет тревожиться.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714884"/>
            <a:ext cx="571500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4643446"/>
            <a:ext cx="3143240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643446"/>
            <a:ext cx="2598021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311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 </a:t>
            </a:r>
            <a:r>
              <a:rPr lang="ru-RU" sz="3100" b="1" i="1" dirty="0" smtClean="0"/>
              <a:t>Ты считаешь, что справишься и со своей проблемой?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500174"/>
            <a:ext cx="8229600" cy="396717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 </a:t>
            </a:r>
          </a:p>
          <a:p>
            <a:r>
              <a:rPr lang="ru-RU" dirty="0"/>
              <a:t>     Справиться самому, конечно, можно, если в такую ситуацию ты уже попадал и знаешь, что нужно делать. Но если эта проблема для тебя новая  и неизвестная, как </a:t>
            </a:r>
            <a:r>
              <a:rPr lang="ru-RU" dirty="0" smtClean="0"/>
              <a:t>поступить </a:t>
            </a:r>
            <a:r>
              <a:rPr lang="ru-RU" dirty="0"/>
              <a:t>в этом случае?  Звонок на Телефон доверия поможет тебе   справиться  с этой ситуацией с наименьшими потерями. Психолог на Телефоне доверия выслушает тебя и вместе вы найдете выход.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11" y="4786322"/>
            <a:ext cx="3657589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1857364"/>
            <a:ext cx="700092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r>
              <a:rPr lang="ru-RU" sz="3100" b="1" i="1" dirty="0" smtClean="0"/>
              <a:t>Опасаешься, что Тебя не поймут?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438912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/>
              <a:t> </a:t>
            </a:r>
          </a:p>
          <a:p>
            <a:r>
              <a:rPr lang="ru-RU" dirty="0"/>
              <a:t>         Возможно, в твоей жизни были ситуации, когда делясь своими проблемами с близкими,  ты рассчитывал на  поддержку и понимание, а они вместо этого, начинали давать оценку твоим действиям и упрекать. Психолог-консультант на Телефоне доверия готов принять тебя таким, какой ты есть. Он никогда  не осудит, выслушает и вместе вы подумаете, как быть дальше. Если для решения твоей ситуации  понадобится дальнейшая помощь, психологи Телефона доверия готовы оказывать  ее  тебе столько, сколько нужно, или порекомендуют к каким специалистам можно обратиться.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42910" y="3714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i="1" dirty="0" smtClean="0"/>
              <a:t> Как решиться набрать телефонный номер и  рассказать о сокровенном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совершенно постороннему человеку?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8564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5000" b="0" i="0" u="none" strike="noStrike" kern="120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01421"/>
            <a:ext cx="9144000" cy="2656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5038740"/>
          </a:xfrm>
        </p:spPr>
        <p:txBody>
          <a:bodyPr>
            <a:normAutofit/>
          </a:bodyPr>
          <a:lstStyle/>
          <a:p>
            <a:r>
              <a:rPr lang="ru-RU" dirty="0"/>
              <a:t>     В таких случаях самое главное решиться позвонить и, услышав голос оператора, поздороваться…  Дальше есть несколько вариантов. Ты можешь прямо рассказать о том, что беспокоит. Либо от лица своего друга (подруги) можешь пересказать ситуацию, как будто это произошло с кем-то другим, а ты просто  поддерживаешь друга и помогаешь ему. Ведь говорить о ситуации, случившейся не с тобой, часто бывает легче, чем делиться личными переживаниями.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14356"/>
            <a:ext cx="8229600" cy="4389120"/>
          </a:xfrm>
        </p:spPr>
        <p:txBody>
          <a:bodyPr>
            <a:normAutofit/>
          </a:bodyPr>
          <a:lstStyle/>
          <a:p>
            <a:r>
              <a:rPr lang="ru-RU" dirty="0"/>
              <a:t>     Телефон доверия не обещает своим абонентам мгновенного избавления от бед, хотя когда кто-то разделяет с тобой ношу, она действительно становится легче. Обращаясь на Телефон доверия, ты научишься брать ответственность за свои действия и решения и найдешь приемлемый выход из сложной ситуации.</a:t>
            </a:r>
          </a:p>
          <a:p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876"/>
            <a:ext cx="9144000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4389120"/>
          </a:xfrm>
        </p:spPr>
        <p:txBody>
          <a:bodyPr/>
          <a:lstStyle/>
          <a:p>
            <a:r>
              <a:rPr lang="ru-RU" dirty="0"/>
              <a:t>     Консультантам Детского телефона доверия поступают разные </a:t>
            </a:r>
            <a:r>
              <a:rPr lang="ru-RU" dirty="0" smtClean="0"/>
              <a:t>звонки: </a:t>
            </a:r>
            <a:r>
              <a:rPr lang="ru-RU" dirty="0"/>
              <a:t>звонки-розыгрыши, молчаливые звонки, когда позвонивший не решается начать разговор, звонки по серьезным личным проблемам и другие.  Даже если случаются у тебя минуты слабости, мы всегда рады поддержать и помочь.</a:t>
            </a:r>
          </a:p>
          <a:p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3786190"/>
            <a:ext cx="678661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04" y="1071546"/>
            <a:ext cx="6572296" cy="2357454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b="1" dirty="0" smtClean="0"/>
              <a:t>ЕСЛИ </a:t>
            </a:r>
            <a:r>
              <a:rPr lang="ru-RU" b="1" dirty="0"/>
              <a:t>ТЕБЕ ТЯЖЕЛО И ОДИНОКО</a:t>
            </a:r>
            <a:endParaRPr lang="ru-RU" dirty="0"/>
          </a:p>
          <a:p>
            <a:pPr lvl="0"/>
            <a:r>
              <a:rPr lang="ru-RU" b="1" dirty="0"/>
              <a:t>ЕСЛИ У ТЕБЯ ВОЗНИКЛИ ПРОБЛЕМЫ</a:t>
            </a:r>
            <a:endParaRPr lang="ru-RU" dirty="0"/>
          </a:p>
          <a:p>
            <a:pPr lvl="0"/>
            <a:r>
              <a:rPr lang="ru-RU" b="1" dirty="0"/>
              <a:t>ПОЯВИЛИСЬ СЛОЖНЫЕ ВОПРОСЫ</a:t>
            </a:r>
            <a:endParaRPr lang="ru-RU" dirty="0"/>
          </a:p>
          <a:p>
            <a:r>
              <a:rPr lang="ru-RU" b="1" dirty="0"/>
              <a:t>             </a:t>
            </a:r>
            <a:endParaRPr lang="ru-RU" dirty="0"/>
          </a:p>
          <a:p>
            <a:r>
              <a:rPr lang="ru-RU" b="1" dirty="0"/>
              <a:t>          ЗДЕСЬ ТЕБЯ ВСЕГДА ВЫСЛУШАЮТ И            ПОМОГУТ РАЗОБРАТЬСЯ В СЛОЖНОЙ СИТУАЦИИ ОПЫТНЫЕ </a:t>
            </a:r>
            <a:r>
              <a:rPr lang="ru-RU" b="1" dirty="0" smtClean="0"/>
              <a:t>ПСИХОЛОГИ </a:t>
            </a:r>
            <a:endParaRPr lang="ru-RU" dirty="0"/>
          </a:p>
        </p:txBody>
      </p:sp>
      <p:pic>
        <p:nvPicPr>
          <p:cNvPr id="1026" name="Picture 2" descr="Log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84"/>
            <a:ext cx="206216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840334" y="3929066"/>
            <a:ext cx="730366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24003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8-800-2000-122 – детская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24003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общероссийская линия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24003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52 – 55 – 52    - ТАТАРСКАЯ ЛИНИЯ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24003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52 – 96 – 96     - РУССКАЯ ЛИНИЯ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42844" y="4429132"/>
            <a:ext cx="217758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24003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ЕЖЕДНЕВНО!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24003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КРУГЛОСУТОЧНО! 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24003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АНОНИМНО! 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57400" algn="l"/>
                <a:tab pos="24003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БЕСПЛАТНО!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75088" y="5357826"/>
            <a:ext cx="1868912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428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Какими бывают «телефоны доверия»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i="1" dirty="0"/>
              <a:t>Специализированные.</a:t>
            </a:r>
            <a:r>
              <a:rPr lang="ru-RU" dirty="0"/>
              <a:t> Сюда могут обратиться дети и подростки, женщины, страдающие от насилия в семье, люди, испытывающие зависимость (алкогольную, наркотическую, игровую и т.д.), люди с нетрадиционной ориентацией. </a:t>
            </a:r>
          </a:p>
          <a:p>
            <a:r>
              <a:rPr lang="ru-RU" i="1" dirty="0"/>
              <a:t>Кризисные.</a:t>
            </a:r>
            <a:r>
              <a:rPr lang="ru-RU" dirty="0"/>
              <a:t> Здесь работают психологи, помогающие тем, кто пережил острую боль утраты и испытал тяжелое горе.</a:t>
            </a:r>
          </a:p>
          <a:p>
            <a:r>
              <a:rPr lang="ru-RU" dirty="0"/>
              <a:t> </a:t>
            </a:r>
            <a:r>
              <a:rPr lang="ru-RU" i="1" dirty="0"/>
              <a:t>Горячие линии общего направления</a:t>
            </a:r>
            <a:r>
              <a:rPr lang="ru-RU" dirty="0"/>
              <a:t>. Это те, кто выслушают и поймут. Если проблему необходимо решать специалистам, дадут номера телефонов, адреса, где вам помогут. Здесь подскажут, как взглянуть на ситуацию по-другому, и, повторюсь, будут слушать и принимать вас такими, какие вы есть. Не осудят, не отмахнутся, не станут критиковать. Иногда даже просто выговориться, озвучить свою беду – уже «большое дело».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294335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0653"/>
            <a:ext cx="9144000" cy="3537347"/>
          </a:xfrm>
          <a:prstGeom prst="rect">
            <a:avLst/>
          </a:prstGeom>
          <a:noFill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294335"/>
            <a:ext cx="2554817" cy="1026319"/>
          </a:xfrm>
          <a:prstGeom prst="rect">
            <a:avLst/>
          </a:prstGeom>
          <a:noFill/>
        </p:spPr>
      </p:pic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2459568" y="2247811"/>
            <a:ext cx="383963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1200" b="1">
                <a:latin typeface="Arial" charset="0"/>
                <a:sym typeface="Wingdings" pitchFamily="2" charset="2"/>
              </a:rPr>
              <a:t></a:t>
            </a:r>
            <a:r>
              <a:rPr lang="ru-RU" sz="1200" b="1">
                <a:latin typeface="Arial" charset="0"/>
              </a:rPr>
              <a:t>Если тебе тяжело и одиноко</a:t>
            </a:r>
            <a:br>
              <a:rPr lang="ru-RU" sz="1200" b="1">
                <a:latin typeface="Arial" charset="0"/>
              </a:rPr>
            </a:br>
            <a:r>
              <a:rPr lang="ru-RU" sz="1200" b="1">
                <a:latin typeface="Arial" charset="0"/>
                <a:sym typeface="Wingdings" pitchFamily="2" charset="2"/>
              </a:rPr>
              <a:t></a:t>
            </a:r>
            <a:r>
              <a:rPr lang="ru-RU" sz="1200" b="1">
                <a:latin typeface="Arial" charset="0"/>
              </a:rPr>
              <a:t>Если у тебя возникли проблемы</a:t>
            </a:r>
            <a:br>
              <a:rPr lang="ru-RU" sz="1200" b="1">
                <a:latin typeface="Arial" charset="0"/>
              </a:rPr>
            </a:br>
            <a:r>
              <a:rPr lang="ru-RU" sz="1200" b="1">
                <a:latin typeface="Arial" charset="0"/>
                <a:sym typeface="Wingdings" pitchFamily="2" charset="2"/>
              </a:rPr>
              <a:t></a:t>
            </a:r>
            <a:r>
              <a:rPr lang="ru-RU" sz="1200" b="1">
                <a:latin typeface="Arial" charset="0"/>
              </a:rPr>
              <a:t>Появились сложные вопросы</a:t>
            </a:r>
            <a:br>
              <a:rPr lang="ru-RU" sz="1200" b="1">
                <a:latin typeface="Arial" charset="0"/>
              </a:rPr>
            </a:br>
            <a:r>
              <a:rPr lang="ru-RU" sz="1200" b="1">
                <a:latin typeface="Arial" charset="0"/>
                <a:sym typeface="Wingdings" pitchFamily="2" charset="2"/>
              </a:rPr>
              <a:t>     Здесь тебя всегда выслушают и помогут разобраться в сложной ситуации опытные психологи.</a:t>
            </a: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03952" y="2294335"/>
            <a:ext cx="2940049" cy="10263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57488" cy="214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0"/>
            <a:ext cx="361098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00" y="0"/>
            <a:ext cx="28575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2357430"/>
            <a:ext cx="5786478" cy="78581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 чем обращаются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468880"/>
            <a:ext cx="8229600" cy="4389120"/>
          </a:xfrm>
        </p:spPr>
        <p:txBody>
          <a:bodyPr>
            <a:normAutofit/>
          </a:bodyPr>
          <a:lstStyle/>
          <a:p>
            <a:r>
              <a:rPr lang="ru-RU" dirty="0"/>
              <a:t>Чаще всего поводом для обращения становятся отношения в семье. В различных формах и проявлениях насилие, к сожалению, часто встречающееся явление. Люди, подвергшиеся насилию, чаще всего не знают, как им поступить и куда обратиться, «телефон доверия» для многих из них становится спасением. Маленьким гражданам нужен взгляд на проблему взрослого и понимающего человека. Консультанты всегда готовы подсказать и адрес специального убежища.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4071942"/>
            <a:ext cx="3929058" cy="2610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3572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вы получите, набрав номер «телефона доверия»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57364"/>
            <a:ext cx="8929718" cy="2850842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ru-RU" dirty="0"/>
              <a:t>Во-первых, живое общение, «уши», которые слушают вас внимательно. На том конце провода человек, который в этот момент думает о вас, вашей проблеме и готов ждать, пока вы выплачетесь, пока соберетесь « с духом». </a:t>
            </a:r>
            <a:endParaRPr lang="ru-RU" dirty="0" smtClean="0"/>
          </a:p>
          <a:p>
            <a:pPr>
              <a:lnSpc>
                <a:spcPct val="110000"/>
              </a:lnSpc>
            </a:pPr>
            <a:r>
              <a:rPr lang="ru-RU" dirty="0" smtClean="0"/>
              <a:t>Во-вторых</a:t>
            </a:r>
            <a:r>
              <a:rPr lang="ru-RU" dirty="0"/>
              <a:t>, этот человек знает, что вы сможете, что </a:t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4000504"/>
            <a:ext cx="4929222" cy="2410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справитесь, что все изменится, что есть те, кто станут вашей опорой. Также у этого же человека, как правило, есть база контактов. Он готов предоставить информацию</a:t>
            </a:r>
            <a:r>
              <a:rPr lang="ru-RU" sz="2600" dirty="0" smtClean="0"/>
              <a:t>. </a:t>
            </a:r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857760"/>
            <a:ext cx="2857500" cy="200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8131" y="4857760"/>
            <a:ext cx="2945869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вы получите, набрав номер «телефона доверия»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В-третьих, вам не нужно стесняться, скрывать какие-то детали. Ваше обращение останется анонимным, вы можете не стыдиться собственных чувств. </a:t>
            </a:r>
          </a:p>
          <a:p>
            <a:r>
              <a:rPr lang="ru-RU" dirty="0" smtClean="0"/>
              <a:t>В-четвертых, «телефон доверия» – это всегда быстрая помощь, если у вас нет возможности встретиться лично с психологом или тем, кто готов оказать очную консультацию.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вы получите, набрав номер «телефона доверия»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Имейте в виду «Телефон доверия» – это спасательный круг, начало решения проблемы. После обращения, вы сможете без лишней тревожности и напряжения начать искать путь для выхода из ситуации. Устранять причину обращения все равно придется вам. Но всегда гораздо легче это сделать, зная, что ты не одинок!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143512"/>
            <a:ext cx="8072494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967164"/>
            <a:ext cx="4405525" cy="2747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12858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Дорогие ребята, эта информация для Вас!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065024"/>
          </a:xfrm>
        </p:spPr>
        <p:txBody>
          <a:bodyPr>
            <a:normAutofit/>
          </a:bodyPr>
          <a:lstStyle/>
          <a:p>
            <a:r>
              <a:rPr lang="ru-RU" dirty="0"/>
              <a:t>     </a:t>
            </a:r>
            <a:r>
              <a:rPr lang="ru-RU" sz="2400" dirty="0"/>
              <a:t>Многие из вас порой не знают, как поступить в той или иной сложной жизненной ситуации. Не знают, к кому обратиться за помощью, поддержкой. Хорошо, когда в семье есть взаимопонимание и можно поделиться </a:t>
            </a:r>
            <a:r>
              <a:rPr lang="ru-RU" sz="2400" dirty="0" smtClean="0"/>
              <a:t>своими переживаниями с родителями,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3811012"/>
            <a:ext cx="4572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братом или сестрой. Некоторыми переживаниями можно поделиться со своим другом или подругой. Но бывают такие ситуации, когда не хочется делиться переживаниями с друзьями или близкими.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643182"/>
            <a:ext cx="750099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5038740"/>
          </a:xfrm>
        </p:spPr>
        <p:txBody>
          <a:bodyPr>
            <a:normAutofit/>
          </a:bodyPr>
          <a:lstStyle/>
          <a:p>
            <a:r>
              <a:rPr lang="ru-RU" b="1" i="1" dirty="0"/>
              <a:t>Детский телефон доверия </a:t>
            </a:r>
            <a:r>
              <a:rPr lang="ru-RU" dirty="0"/>
              <a:t> создан  чтобы ребенок в трудных для него ситуациях мог обратиться за помощью, обсудить свои проблемы, посоветоваться.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131</TotalTime>
  <Words>930</Words>
  <Application>Microsoft Office PowerPoint</Application>
  <PresentationFormat>Экран (4:3)</PresentationFormat>
  <Paragraphs>99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Поток</vt:lpstr>
      <vt:lpstr>Муниципальное бюджетное учреждение </vt:lpstr>
      <vt:lpstr>Телефон доверия. Для кого и зачем? </vt:lpstr>
      <vt:lpstr>Какими бывают «телефоны доверия» </vt:lpstr>
      <vt:lpstr>С чем обращаются </vt:lpstr>
      <vt:lpstr>Что вы получите, набрав номер «телефона доверия» </vt:lpstr>
      <vt:lpstr>Что вы получите, набрав номер «телефона доверия»</vt:lpstr>
      <vt:lpstr>Что вы получите, набрав номер «телефона доверия»</vt:lpstr>
      <vt:lpstr>Дорогие ребята, эта информация для Вас! </vt:lpstr>
      <vt:lpstr>Слайд 9</vt:lpstr>
      <vt:lpstr>Детский телефон доверия нужен для того, чтобы: </vt:lpstr>
      <vt:lpstr>Слайд 11</vt:lpstr>
      <vt:lpstr>Принципы работы Детского телефона доверия: </vt:lpstr>
      <vt:lpstr>По каким вопросам можно обратиться к специалисту Детского телефона доверия?</vt:lpstr>
      <vt:lpstr> </vt:lpstr>
      <vt:lpstr>Слайд 15</vt:lpstr>
      <vt:lpstr>По всем волнующим тебя вопросам можно обратиться к специалистам Детского телефона доверия.</vt:lpstr>
      <vt:lpstr>Что мешает тебе позвонить?  На то бывают разные причины, рассмотрим некоторые из них </vt:lpstr>
      <vt:lpstr> Нет четкого представления о профессии и работе психологов  </vt:lpstr>
      <vt:lpstr>Слайд 19</vt:lpstr>
      <vt:lpstr>Не знаешь, по каким проблемам консультируют психологи Детского телефона доверия?  </vt:lpstr>
      <vt:lpstr>    Что мешает тебе позвонить? </vt:lpstr>
      <vt:lpstr>Считаешь, что своими проблемами лучше делиться с друзьями?  </vt:lpstr>
      <vt:lpstr> Ты считаешь, что справишься и со своей проблемой?  </vt:lpstr>
      <vt:lpstr>  Опасаешься, что Тебя не поймут?  </vt:lpstr>
      <vt:lpstr>  Как решиться набрать телефонный номер и  рассказать о сокровенном совершенно постороннему человеку?</vt:lpstr>
      <vt:lpstr>Слайд 26</vt:lpstr>
      <vt:lpstr>Слайд 27</vt:lpstr>
      <vt:lpstr>Слайд 28</vt:lpstr>
      <vt:lpstr>Слайд 29</vt:lpstr>
      <vt:lpstr>Слайд 30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33</cp:revision>
  <dcterms:created xsi:type="dcterms:W3CDTF">2017-04-27T07:25:35Z</dcterms:created>
  <dcterms:modified xsi:type="dcterms:W3CDTF">2019-04-29T05:31:48Z</dcterms:modified>
</cp:coreProperties>
</file>